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1"/>
  </p:notesMasterIdLst>
  <p:handoutMasterIdLst>
    <p:handoutMasterId r:id="rId172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2" r:id="rId156"/>
    <p:sldId id="423" r:id="rId157"/>
    <p:sldId id="424" r:id="rId158"/>
    <p:sldId id="425" r:id="rId159"/>
    <p:sldId id="426" r:id="rId160"/>
    <p:sldId id="427" r:id="rId161"/>
    <p:sldId id="429" r:id="rId162"/>
    <p:sldId id="428" r:id="rId163"/>
    <p:sldId id="430" r:id="rId164"/>
    <p:sldId id="432" r:id="rId165"/>
    <p:sldId id="431" r:id="rId166"/>
    <p:sldId id="433" r:id="rId167"/>
    <p:sldId id="434" r:id="rId168"/>
    <p:sldId id="435" r:id="rId169"/>
    <p:sldId id="436" r:id="rId170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4634" autoAdjust="0"/>
  </p:normalViewPr>
  <p:slideViewPr>
    <p:cSldViewPr snapToGrid="0">
      <p:cViewPr varScale="1">
        <p:scale>
          <a:sx n="101" d="100"/>
          <a:sy n="101" d="100"/>
        </p:scale>
        <p:origin x="6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184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notesMaster" Target="notesMasters/notesMaster1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2" Type="http://schemas.openxmlformats.org/officeDocument/2006/relationships/handoutMaster" Target="handoutMasters/handoutMaster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viewProps" Target="viewProp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theme" Target="theme/theme1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tableStyles" Target="tableStyles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8/22/2024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8/22/2024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97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950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173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1116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2378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15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1531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640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587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9818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221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9908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0385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1249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1420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69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4685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4612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60458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0017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9149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2233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49298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725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76340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46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0498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0398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5753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9236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0352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8/22/2024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8/22/2024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8/22/2024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8/22/2024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8/22/2024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8/22/2024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8/22/2024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8/22/2024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8/22/2024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8/22/2024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8/22/2024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236.png"/><Relationship Id="rId4" Type="http://schemas.openxmlformats.org/officeDocument/2006/relationships/image" Target="../media/image8.png"/><Relationship Id="rId9" Type="http://schemas.openxmlformats.org/officeDocument/2006/relationships/image" Target="../media/image23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1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1.pn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67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1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7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1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1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1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1.pn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1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1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8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1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1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1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1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1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1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97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1.png"/><Relationship Id="rId7" Type="http://schemas.openxmlformats.org/officeDocument/2006/relationships/image" Target="../media/image29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1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1.png"/><Relationship Id="rId7" Type="http://schemas.openxmlformats.org/officeDocument/2006/relationships/image" Target="../media/image30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0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6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1.png"/><Relationship Id="rId7" Type="http://schemas.openxmlformats.org/officeDocument/2006/relationships/image" Target="../media/image307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1.png"/><Relationship Id="rId7" Type="http://schemas.openxmlformats.org/officeDocument/2006/relationships/image" Target="../media/image314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1.png"/><Relationship Id="rId7" Type="http://schemas.openxmlformats.org/officeDocument/2006/relationships/image" Target="../media/image31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1.png"/><Relationship Id="rId7" Type="http://schemas.openxmlformats.org/officeDocument/2006/relationships/image" Target="../media/image31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1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1.pn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4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1.png"/><Relationship Id="rId7" Type="http://schemas.openxmlformats.org/officeDocument/2006/relationships/image" Target="../media/image325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1.png"/><Relationship Id="rId7" Type="http://schemas.openxmlformats.org/officeDocument/2006/relationships/image" Target="../media/image327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1.png"/><Relationship Id="rId7" Type="http://schemas.openxmlformats.org/officeDocument/2006/relationships/image" Target="../media/image329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1.png"/><Relationship Id="rId7" Type="http://schemas.openxmlformats.org/officeDocument/2006/relationships/image" Target="../media/image331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guides.visual-paradigm.com/state-chart-vs-activity-diagram-a-comparison-of-modeling-tools-in-software-development/" TargetMode="External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1.png"/><Relationship Id="rId7" Type="http://schemas.openxmlformats.org/officeDocument/2006/relationships/image" Target="../media/image333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1.png"/><Relationship Id="rId7" Type="http://schemas.openxmlformats.org/officeDocument/2006/relationships/image" Target="../media/image335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1.png"/><Relationship Id="rId7" Type="http://schemas.openxmlformats.org/officeDocument/2006/relationships/image" Target="../media/image337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1.png"/><Relationship Id="rId7" Type="http://schemas.openxmlformats.org/officeDocument/2006/relationships/image" Target="../media/image339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1.png"/><Relationship Id="rId7" Type="http://schemas.openxmlformats.org/officeDocument/2006/relationships/image" Target="../media/image341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299" y="295633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51" y="2231782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558" y="194063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405" y="3797942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2481" y="3709779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0237" y="3709779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130" y="239975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2631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81" y="2363502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68333-5799-01CD-9855-94CEFF47FA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3681" y="4292711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 Components 7.2 Interfaces 7.3 Sample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DA8C0-19A2-A71A-1494-AF653966F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0136" y="2347146"/>
            <a:ext cx="8724189" cy="406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33A-8BD9-369E-5362-A2C9842C97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1556" y="4278054"/>
            <a:ext cx="1990955" cy="17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2680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7.4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43D764-A2B7-0409-DE42-3C164A998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8" y="2289908"/>
            <a:ext cx="8410365" cy="386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AEDE9-A9F5-66CC-356C-3055C9757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930" y="4205395"/>
            <a:ext cx="3009226" cy="2195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078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7.05 Grouping Components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B05E0-E99D-4D9C-02D3-B8792AF58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905" y="2427111"/>
            <a:ext cx="6317364" cy="372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E4433-C298-5485-887D-50FC82FD1A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1147" y="1791706"/>
            <a:ext cx="32670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751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7.06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5C95D-C4BE-F363-99ED-2F837FF96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5837" y="2321084"/>
            <a:ext cx="5443028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B852F-C07F-9A70-E272-3DE51A07F3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4429" y="3080088"/>
            <a:ext cx="2401346" cy="282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90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7.07/08 Use UML1/2 Notation 7.09 Use Rectangle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31E28-F88D-AC5B-CB30-57E8CF146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1" y="2605277"/>
            <a:ext cx="9056896" cy="347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1542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7.10 Long Description 7.11 Individual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3E80E-6E67-B6A7-DA0D-AE88A7B553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9282" y="2321084"/>
            <a:ext cx="5358082" cy="403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D974-E86D-4643-2DE8-BB110C0AD1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3069" y="2929631"/>
            <a:ext cx="2640231" cy="100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2F3C29-360C-A0CD-E931-8B9481B519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3068" y="4310253"/>
            <a:ext cx="2640231" cy="118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5681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7.12 Using Sprite in Stereotype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F5524-6E96-6FEF-7485-5CAD6B1B3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2146" y="2361871"/>
            <a:ext cx="6085804" cy="3988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4B2394-3AFB-D0C4-CAA3-3091515C28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8067" y="2449416"/>
            <a:ext cx="3874672" cy="1903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2936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7.13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EB01D-CB40-3C4E-2DD2-5121BD54FB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893" y="2308460"/>
            <a:ext cx="4621475" cy="4003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C011A2-2350-90DB-06FB-60B0B3B3B7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5623" y="3282795"/>
            <a:ext cx="3899045" cy="236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661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7.14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7909A-A527-AF35-D9CF-C66794C64C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132" y="2344543"/>
            <a:ext cx="5520542" cy="393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289070-C86C-5907-8889-F97F45649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7094" y="3040994"/>
            <a:ext cx="2041735" cy="1087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2FF30-3733-8A63-23ED-281ED1022B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7094" y="4308684"/>
            <a:ext cx="2041734" cy="114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3514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7.15 Hide or Remove unlinked component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368A9-B329-DDFA-B852-8FF8D1CC6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9939" y="2404989"/>
            <a:ext cx="8306386" cy="399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4505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7.16 Hide, Remove or Restore tagged component or wildcard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013C1-EC0D-F837-9C5C-2547CA6FD0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216" y="2404990"/>
            <a:ext cx="7778087" cy="3904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2214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7.17 Display JSON Data on Component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6FC36-DBA6-6F85-7DB8-E8C2E0794C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1598" y="2461752"/>
            <a:ext cx="7134225" cy="361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05B6AC-D565-20E1-16B8-244C157E3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7909" y="2253124"/>
            <a:ext cx="1908006" cy="2022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8540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7.18-1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EEFB8E-2BDA-273C-587E-9AD3E8669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5134" y="2404990"/>
            <a:ext cx="1604501" cy="277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57882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7.18-2 Lollipop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F29398-FF3C-B41D-FE09-78F757A33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0549" y="2925608"/>
            <a:ext cx="3686175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651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8.1 &amp; 8.2 Declaring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847121-FEE8-4F35-46FC-B49418037B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5280" y="2404990"/>
            <a:ext cx="8604821" cy="3734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3C4516-1113-C4B2-FCDE-B6D8A42CA3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2210" y="3471504"/>
            <a:ext cx="3164730" cy="2757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00314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8.3 Linking or Arrow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59EC4-FD9B-D205-9A40-190CEA28F8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1203"/>
            <a:ext cx="7899444" cy="3866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5BBFC-2F37-B560-811D-87988CB52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4464" y="4114384"/>
            <a:ext cx="4127931" cy="224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306834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8.4 Bracketed Arrow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BDFA1-3C02-1C7F-0F34-9424808E2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3674" y="2404989"/>
            <a:ext cx="9207539" cy="371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41519-7AA1-87E6-F1DC-B73365C6CC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5722" y="4185081"/>
            <a:ext cx="4534958" cy="2015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95483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8.5 Change Arrow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E52D3-F6D7-6B60-D3B0-AA35D68C83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379" y="2404990"/>
            <a:ext cx="9143607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DF7955-1850-F560-3360-F986A4CA9F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0255" y="4584345"/>
            <a:ext cx="2912085" cy="1705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6730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8.6 Change Element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AA6D77-76DE-A29A-4219-FA0E987985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703" y="2404990"/>
            <a:ext cx="9259229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C8E739-8A81-EA5A-F35D-65157ACBE9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7650" y="4683664"/>
            <a:ext cx="4684573" cy="1086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219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8.7 Nestable Elements </a:t>
            </a:r>
            <a:r>
              <a:rPr lang="en-US" sz="3600" dirty="0"/>
              <a:t>8.8 Packages and Nested Elements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233CC-5223-2CA1-2DA7-4D6488F50F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7235" y="2404990"/>
            <a:ext cx="8971839" cy="3727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ADAF21-72D2-1158-3C99-C30508EFA3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0961" y="4568189"/>
            <a:ext cx="5247928" cy="1832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7313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8.9 Alias in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DA7E8B-D6D8-3A60-F5B4-C7000B1DE0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9" y="2566005"/>
            <a:ext cx="9448800" cy="34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5737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8.10 Round Corner 8.11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0A5E7-6DFD-408A-7068-022BF88679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4086"/>
            <a:ext cx="6965295" cy="3697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8B4714-9DF3-29EB-942A-0AEC0C94D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8545" y="2500112"/>
            <a:ext cx="3127610" cy="144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645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8.17 Display JSON Data 8.18 Mixed Deployment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3476C-402B-4A07-1E42-6066A4663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74864"/>
            <a:ext cx="7820025" cy="3925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72A176-D591-D638-E8BF-8EA123534C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4"/>
            <a:ext cx="1951314" cy="2263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245487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8.19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E9A91B-81A0-6E62-EA3F-ECF92AA9D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3665"/>
            <a:ext cx="7715250" cy="385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4C342C-A42F-6DF1-0222-B2461C89AC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0013" y="2619635"/>
            <a:ext cx="3052856" cy="3123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120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9.01 Simple State </a:t>
            </a:r>
            <a:r>
              <a:rPr lang="en-US" sz="3600" dirty="0"/>
              <a:t>9.02 </a:t>
            </a:r>
            <a:r>
              <a:rPr lang="en-US" altLang="zh-CN" sz="3600" dirty="0"/>
              <a:t>Change state rendering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8DC8B-50B9-9332-575E-CBB8621F9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5565" y="2569847"/>
            <a:ext cx="9168785" cy="3449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D65CA1-6D1E-A093-A27F-D9CF092D9B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7792" y="2637482"/>
            <a:ext cx="2533650" cy="2336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1407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4BE587E-7860-1D30-38E7-F8EEC9D40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121841"/>
              </p:ext>
            </p:extLst>
          </p:nvPr>
        </p:nvGraphicFramePr>
        <p:xfrm>
          <a:off x="2947930" y="2108200"/>
          <a:ext cx="8929745" cy="264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737">
                  <a:extLst>
                    <a:ext uri="{9D8B030D-6E8A-4147-A177-3AD203B41FA5}">
                      <a16:colId xmlns:a16="http://schemas.microsoft.com/office/drawing/2014/main" val="1163767008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1602515433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568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(</a:t>
                      </a:r>
                      <a:r>
                        <a:rPr lang="en-US" sz="1600" dirty="0">
                          <a:hlinkClick r:id="rId7"/>
                        </a:rPr>
                        <a:t>source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 Diagram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Activity Diagram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81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reactive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non-reactive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163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Focus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Internal state of an object or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Sequence of activities involved in a process or workflow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755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States, transitions, events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Activities, actions, transitions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50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More 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Less 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943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Embedded systems, control systems, real-time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Business processes, workflows, software processes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166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7628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9.03 Composite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A4371-89F5-1DB2-6C14-FDB68F0CD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879" y="2471589"/>
            <a:ext cx="8753475" cy="3599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4951F3-BEEA-00F5-FDC5-4837006266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2650468"/>
            <a:ext cx="1685477" cy="2507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2618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9.04 Long name in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78EEA-47EF-3A08-A413-A9C313603B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8306" y="2497129"/>
            <a:ext cx="9293194" cy="362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28686C-2CFA-EE9B-5B91-0E22C5012B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316487"/>
            <a:ext cx="2247398" cy="253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404784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9.05 History [ [H], [H*] 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78B5B-8C1B-4790-8598-D21857D1AD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2731" y="2404990"/>
            <a:ext cx="9315450" cy="3258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9DDBA3-8301-D81E-BCDF-1E7D447ECC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1050" y="3145514"/>
            <a:ext cx="3490480" cy="3076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698868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9.06 </a:t>
            </a:r>
            <a:r>
              <a:rPr lang="en-US" altLang="zh-CN" sz="4000" dirty="0"/>
              <a:t>Fork [fork, join]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9071F-45A8-E4E5-F4E6-5FA7D23663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37617"/>
            <a:ext cx="6112901" cy="3893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81662F-59AF-477B-EECA-07B3E6B776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1" y="2185528"/>
            <a:ext cx="1542357" cy="4171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11758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9.07 Concurrent State [--, ||]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D5AD8-F942-4EE3-6562-BB82EE8EC9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9585" y="2321084"/>
            <a:ext cx="5852829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2EB92D-B733-8AEE-A06D-8FFC6FCDA3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8585" y="1863883"/>
            <a:ext cx="2200489" cy="4536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8577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65841</TotalTime>
  <Words>6267</Words>
  <Application>Microsoft Office PowerPoint</Application>
  <PresentationFormat>Widescreen</PresentationFormat>
  <Paragraphs>1336</Paragraphs>
  <Slides>166</Slides>
  <Notes>164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166</vt:i4>
      </vt:variant>
    </vt:vector>
  </HeadingPairs>
  <TitlesOfParts>
    <vt:vector size="170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215</cp:revision>
  <dcterms:created xsi:type="dcterms:W3CDTF">2024-05-25T18:34:36Z</dcterms:created>
  <dcterms:modified xsi:type="dcterms:W3CDTF">2024-08-22T14:41:21Z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